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9" r:id="rId14"/>
    <p:sldId id="298" r:id="rId15"/>
    <p:sldId id="300" r:id="rId16"/>
    <p:sldId id="301" r:id="rId17"/>
    <p:sldId id="287" r:id="rId18"/>
    <p:sldId id="269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7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https://pixabay.com/photos/international-flag-moldova-2694682/, https://pixabay.com/photos/international-flag-russia-2681246/ , https://pixabay.com/illustrations/map-russia-flag-borders-country-1020173/, https://pixabay.com/vectors/moldova-country-europe-flag-1758836/ (datum skidanja: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401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g.hr/dogadjaji/senzori-u-cernobilu-otkrili-da-dijelovi-reaktora-i-dalje-tinjaju-21251" TargetMode="External"/><Relationship Id="rId2" Type="http://schemas.openxmlformats.org/officeDocument/2006/relationships/hyperlink" Target="https://www.dw.com/hr/mitovi-o-%C4%8Dernobilu/a-57334628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upvh.hr/cernobil-danas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Društveno-geografska obilježja Istočne Europe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2DF9287-4D4D-4A6B-8A93-35FE693E47A8}"/>
              </a:ext>
            </a:extLst>
          </p:cNvPr>
          <p:cNvSpPr txBox="1"/>
          <p:nvPr/>
        </p:nvSpPr>
        <p:spPr>
          <a:xfrm>
            <a:off x="577049" y="1429305"/>
            <a:ext cx="366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ISTOČNA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CD9A326-228A-4D42-BC17-D48130E32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prirodni pad stanovništva</a:t>
            </a:r>
          </a:p>
          <a:p>
            <a:r>
              <a:rPr lang="hr-HR" sz="2400" dirty="0"/>
              <a:t>političke migracije - nakon osamostaljenja država</a:t>
            </a:r>
          </a:p>
          <a:p>
            <a:r>
              <a:rPr lang="hr-HR" sz="2400" dirty="0"/>
              <a:t>ekonomske migracije -  Rusi selili prema Ruskoj Federaciji, radno sposobno stanovništvo svih država iseljava prema vodećim državama EU-a</a:t>
            </a:r>
          </a:p>
          <a:p>
            <a:r>
              <a:rPr lang="hr-HR" sz="2400" dirty="0"/>
              <a:t>demografsko starenje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145FDC8-1332-48BB-8C87-9751F5E0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Prirodno i prostorno kretanje stanovništva</a:t>
            </a:r>
          </a:p>
        </p:txBody>
      </p:sp>
    </p:spTree>
    <p:extLst>
      <p:ext uri="{BB962C8B-B14F-4D97-AF65-F5344CB8AC3E}">
        <p14:creationId xmlns:p14="http://schemas.microsoft.com/office/powerpoint/2010/main" val="343729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5ACD72C-8865-4579-B99F-7834C6858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8160" y="2534758"/>
            <a:ext cx="2503840" cy="2607833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D5A02F0D-6409-42AC-B47B-DBF7B46E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215635"/>
            <a:ext cx="10515600" cy="770868"/>
          </a:xfrm>
        </p:spPr>
        <p:txBody>
          <a:bodyPr/>
          <a:lstStyle/>
          <a:p>
            <a:r>
              <a:rPr lang="hr-HR" dirty="0"/>
              <a:t>Gospodarstvo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3BCE9C1-09A5-4F8A-BB78-7CBB85C92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9"/>
          <a:stretch/>
        </p:blipFill>
        <p:spPr>
          <a:xfrm>
            <a:off x="7271060" y="53497"/>
            <a:ext cx="2503841" cy="248126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6049649-AD2D-48F5-BD57-4087DE0EA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5" t="-1104" r="940" b="1104"/>
          <a:stretch/>
        </p:blipFill>
        <p:spPr>
          <a:xfrm>
            <a:off x="9774901" y="14501"/>
            <a:ext cx="2316162" cy="248126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D7912AE-C382-448C-BAF6-1AE1A873E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73" y="2011620"/>
            <a:ext cx="5915627" cy="4551173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3A35BCDE-9D1B-4348-B4F2-3DBD08854F2E}"/>
              </a:ext>
            </a:extLst>
          </p:cNvPr>
          <p:cNvSpPr txBox="1"/>
          <p:nvPr/>
        </p:nvSpPr>
        <p:spPr>
          <a:xfrm>
            <a:off x="6784622" y="3172178"/>
            <a:ext cx="29035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Proučite tematsku karu i pogledajte fotografije.</a:t>
            </a:r>
          </a:p>
          <a:p>
            <a:r>
              <a:rPr lang="hr-HR" sz="2400" i="1" dirty="0"/>
              <a:t>Na koji način su klimatska obilježja odredila koje se poljoprivredne kulture mogu uzgajati na pojedinom području?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8466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F7FEC28-1CAD-40DC-BDC7-09A0D89ED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583" y="1459419"/>
            <a:ext cx="3458592" cy="4275555"/>
          </a:xfrm>
        </p:spPr>
        <p:txBody>
          <a:bodyPr>
            <a:normAutofit fontScale="92500"/>
          </a:bodyPr>
          <a:lstStyle/>
          <a:p>
            <a:r>
              <a:rPr lang="hr-HR" sz="2400" dirty="0"/>
              <a:t>srednji stupanj razvijenosti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Usporedite države Istočne Europe prema pokazateljima razvijenosti pomoću tablice u udžbeniku na str. 234.</a:t>
            </a:r>
          </a:p>
          <a:p>
            <a:pPr marL="0" indent="0">
              <a:buNone/>
            </a:pPr>
            <a:r>
              <a:rPr lang="hr-HR" sz="2400" i="1" dirty="0"/>
              <a:t>U kojem sektoru gospodarskih djelatnosti radi većina stanovnika?</a:t>
            </a:r>
          </a:p>
          <a:p>
            <a:pPr marL="0" indent="0">
              <a:buNone/>
            </a:pPr>
            <a:r>
              <a:rPr lang="hr-HR" sz="2400" i="1" dirty="0"/>
              <a:t>Koji sektor čini najveći udio u BDP-u?</a:t>
            </a:r>
          </a:p>
          <a:p>
            <a:pPr marL="0" indent="0">
              <a:buNone/>
            </a:pPr>
            <a:endParaRPr lang="hr-HR" sz="2400" i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463A9EB-C62D-4D04-AEF2-02FA6A99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720" y="708326"/>
            <a:ext cx="5931532" cy="554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3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B9DA55A-BCEF-4CAA-A2B0-1F87CF0CB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02"/>
          <a:stretch/>
        </p:blipFill>
        <p:spPr>
          <a:xfrm>
            <a:off x="1759913" y="1970842"/>
            <a:ext cx="8797871" cy="3657600"/>
          </a:xfrm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F12EB963-D17F-4B74-BCDA-DE7126D94B2D}"/>
              </a:ext>
            </a:extLst>
          </p:cNvPr>
          <p:cNvCxnSpPr/>
          <p:nvPr/>
        </p:nvCxnSpPr>
        <p:spPr>
          <a:xfrm>
            <a:off x="4562856" y="5221224"/>
            <a:ext cx="2276856" cy="987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76B64A71-1CD9-42ED-87F5-A6B6BAF0556F}"/>
              </a:ext>
            </a:extLst>
          </p:cNvPr>
          <p:cNvSpPr txBox="1"/>
          <p:nvPr/>
        </p:nvSpPr>
        <p:spPr>
          <a:xfrm>
            <a:off x="7168896" y="6024110"/>
            <a:ext cx="270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najviše promet i trgovina</a:t>
            </a:r>
          </a:p>
        </p:txBody>
      </p:sp>
    </p:spTree>
    <p:extLst>
      <p:ext uri="{BB962C8B-B14F-4D97-AF65-F5344CB8AC3E}">
        <p14:creationId xmlns:p14="http://schemas.microsoft.com/office/powerpoint/2010/main" val="1607876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8EA041C-6D2E-4036-A17B-D1BF433A6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748" y="125833"/>
            <a:ext cx="8381252" cy="3889503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5C5B8E4-DC7B-46F4-A949-834CA62CB178}"/>
              </a:ext>
            </a:extLst>
          </p:cNvPr>
          <p:cNvSpPr txBox="1"/>
          <p:nvPr/>
        </p:nvSpPr>
        <p:spPr>
          <a:xfrm>
            <a:off x="749984" y="3800082"/>
            <a:ext cx="965588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industrija je važnija od rudarstva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b="0" i="0" u="none" strike="noStrike" dirty="0">
                <a:solidFill>
                  <a:srgbClr val="000000"/>
                </a:solidFill>
                <a:effectLst/>
              </a:rPr>
              <a:t>  Bjelorusija - kalijeva sol</a:t>
            </a:r>
            <a:r>
              <a:rPr lang="hr-HR" sz="2400" dirty="0">
                <a:solidFill>
                  <a:srgbClr val="000000"/>
                </a:solidFill>
              </a:rPr>
              <a:t>, t</a:t>
            </a:r>
            <a:r>
              <a:rPr lang="hr-HR" sz="2400" b="0" i="0" u="none" strike="noStrike" dirty="0">
                <a:solidFill>
                  <a:srgbClr val="000000"/>
                </a:solidFill>
                <a:effectLst/>
              </a:rPr>
              <a:t>reset</a:t>
            </a:r>
            <a:r>
              <a:rPr lang="hr-HR" sz="2400" dirty="0">
                <a:solidFill>
                  <a:srgbClr val="000000"/>
                </a:solidFill>
              </a:rPr>
              <a:t>, k</a:t>
            </a:r>
            <a:r>
              <a:rPr lang="hr-HR" sz="2400" b="0" i="0" u="none" strike="noStrike" dirty="0">
                <a:solidFill>
                  <a:srgbClr val="000000"/>
                </a:solidFill>
                <a:effectLst/>
              </a:rPr>
              <a:t>emijska industrija</a:t>
            </a:r>
            <a:r>
              <a:rPr lang="hr-HR" sz="2400" dirty="0">
                <a:solidFill>
                  <a:srgbClr val="000000"/>
                </a:solidFill>
              </a:rPr>
              <a:t>, u</a:t>
            </a:r>
            <a:r>
              <a:rPr lang="hr-HR" sz="2400" b="0" i="0" u="none" strike="noStrike" dirty="0">
                <a:solidFill>
                  <a:srgbClr val="000000"/>
                </a:solidFill>
                <a:effectLst/>
              </a:rPr>
              <a:t>voz nafte i plina</a:t>
            </a:r>
            <a:endParaRPr lang="hr-HR" sz="2400" dirty="0">
              <a:solidFill>
                <a:srgbClr val="000000"/>
              </a:solidFill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</a:rPr>
              <a:t>  Moldavija – ovisna o uvozu i ruskom tržištu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</a:rPr>
              <a:t>  Ukrajina – ugljen u Donjeckom bazenu (</a:t>
            </a:r>
            <a:r>
              <a:rPr lang="hr-HR" sz="2400" dirty="0" err="1">
                <a:solidFill>
                  <a:srgbClr val="000000"/>
                </a:solidFill>
              </a:rPr>
              <a:t>Donbas</a:t>
            </a:r>
            <a:r>
              <a:rPr lang="hr-HR" sz="2400" dirty="0">
                <a:solidFill>
                  <a:srgbClr val="000000"/>
                </a:solidFill>
              </a:rPr>
              <a:t>); hidroelektrane – na Dnjepru; nuklearne elektrane i termoelektrane; teška industrija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hr-HR" sz="2400" dirty="0">
              <a:solidFill>
                <a:srgbClr val="000000"/>
              </a:solidFill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hr-HR" sz="2400" i="1" dirty="0">
                <a:solidFill>
                  <a:srgbClr val="000000"/>
                </a:solidFill>
              </a:rPr>
              <a:t>Istražite: Što se događa zadnjih godina s ukrajinskim gospodarstvom? Što se dogodilo na Krimu i </a:t>
            </a:r>
            <a:r>
              <a:rPr lang="hr-HR" sz="2400" i="1" dirty="0" err="1">
                <a:solidFill>
                  <a:srgbClr val="000000"/>
                </a:solidFill>
              </a:rPr>
              <a:t>Donbasu</a:t>
            </a:r>
            <a:r>
              <a:rPr lang="hr-HR" sz="2400" i="1" dirty="0">
                <a:solidFill>
                  <a:srgbClr val="000000"/>
                </a:solidFill>
              </a:rPr>
              <a:t>? Pomoć potražite </a:t>
            </a:r>
            <a:r>
              <a:rPr lang="hr-HR" sz="2400" i="1">
                <a:solidFill>
                  <a:srgbClr val="000000"/>
                </a:solidFill>
              </a:rPr>
              <a:t>u udžbeniku str.221.</a:t>
            </a:r>
            <a:endParaRPr lang="hr-HR" sz="2400" i="1" dirty="0">
              <a:solidFill>
                <a:srgbClr val="000000"/>
              </a:solidFill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82111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F880D5A-A9B4-400D-868D-FA5BFFEAB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72311"/>
            <a:ext cx="8611320" cy="3305175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56525C2-D783-4742-8D58-E32CC5020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3" t="4365"/>
          <a:stretch/>
        </p:blipFill>
        <p:spPr>
          <a:xfrm>
            <a:off x="581705" y="340967"/>
            <a:ext cx="2942116" cy="308803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23BBA37-FB8D-444B-9431-EDA338B67E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" t="2478" r="-1042" b="-2478"/>
          <a:stretch/>
        </p:blipFill>
        <p:spPr>
          <a:xfrm>
            <a:off x="3523821" y="329036"/>
            <a:ext cx="8772525" cy="33432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BA42328-111D-4731-854B-6928EA7B1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169" y="3552825"/>
            <a:ext cx="3186735" cy="342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4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026DD668-7FF4-4313-8626-F19978E9D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400" i="1" dirty="0"/>
              <a:t>Istražite što se dogodilo u Černobilu u Ukrajini 26.travnja 1986.godine?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000" dirty="0">
                <a:hlinkClick r:id="rId2"/>
              </a:rPr>
              <a:t>https://www.dw.com/hr/mitovi-o-%C4%8Dernobilu/a-57334628</a:t>
            </a:r>
            <a:endParaRPr lang="hr-HR" sz="2000" dirty="0"/>
          </a:p>
          <a:p>
            <a:pPr marL="0" indent="0">
              <a:buNone/>
            </a:pPr>
            <a:r>
              <a:rPr lang="hr-HR" sz="2000" dirty="0">
                <a:hlinkClick r:id="rId3"/>
              </a:rPr>
              <a:t>https://www.bug.hr/dogadjaji/senzori-u-cernobilu-otkrili-da-dijelovi-reaktora-i-dalje-tinjaju-21251</a:t>
            </a:r>
            <a:endParaRPr lang="hr-HR" sz="2000" dirty="0"/>
          </a:p>
          <a:p>
            <a:pPr marL="0" indent="0">
              <a:buNone/>
            </a:pPr>
            <a:r>
              <a:rPr lang="hr-HR" sz="2000" dirty="0">
                <a:hlinkClick r:id="rId4"/>
              </a:rPr>
              <a:t>https://www.upvh.hr/cernobil-danas/</a:t>
            </a:r>
            <a:r>
              <a:rPr lang="hr-HR" sz="2000" dirty="0"/>
              <a:t>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1F487FF-44DD-4386-B5EE-8F3B0352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Zadatak</a:t>
            </a:r>
          </a:p>
        </p:txBody>
      </p:sp>
    </p:spTree>
    <p:extLst>
      <p:ext uri="{BB962C8B-B14F-4D97-AF65-F5344CB8AC3E}">
        <p14:creationId xmlns:p14="http://schemas.microsoft.com/office/powerpoint/2010/main" val="2546609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 159-162.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187038"/>
              </p:ext>
            </p:extLst>
          </p:nvPr>
        </p:nvGraphicFramePr>
        <p:xfrm>
          <a:off x="4341182" y="399608"/>
          <a:ext cx="7155399" cy="62179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11272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814709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814709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814709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320660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828372">
                <a:tc>
                  <a:txBody>
                    <a:bodyPr/>
                    <a:lstStyle/>
                    <a:p>
                      <a:r>
                        <a:rPr lang="pl-PL" sz="14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Obrazložiti utjecaj povijesnoga nasljeđa na društveno-gospodarski razvoj.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454268">
                <a:tc>
                  <a:txBody>
                    <a:bodyPr/>
                    <a:lstStyle/>
                    <a:p>
                      <a:r>
                        <a:rPr lang="pl-PL" sz="1400" dirty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Opisati naseljenost Istočne Europe.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  <a:tr h="770420">
                <a:tc>
                  <a:txBody>
                    <a:bodyPr/>
                    <a:lstStyle/>
                    <a:p>
                      <a:r>
                        <a:rPr lang="pl-PL" sz="14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Izdvojiti etnički, vjerski i jezični sastav Istočne Europe.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46102"/>
                  </a:ext>
                </a:extLst>
              </a:tr>
              <a:tr h="10154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Opisati stupanj gospodarske razvijenosti država Istočne Europe.</a:t>
                      </a:r>
                      <a:endParaRPr lang="hr-HR" sz="14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pl-PL" sz="14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862552"/>
                  </a:ext>
                </a:extLst>
              </a:tr>
              <a:tr h="5022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Imenovati i pokazati na geografskoj karti države Istočne Europe i njihove glavne gradove.</a:t>
                      </a:r>
                    </a:p>
                    <a:p>
                      <a:endParaRPr lang="pl-PL" sz="14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594560"/>
                  </a:ext>
                </a:extLst>
              </a:tr>
              <a:tr h="1088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pl-PL" sz="14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pisati </a:t>
                      </a:r>
                      <a:r>
                        <a:rPr lang="pl-PL" sz="1400" dirty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ekološke probleme regije.</a:t>
                      </a:r>
                      <a:endParaRPr lang="hr-HR" sz="14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pl-PL" sz="14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156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589E4CB-A4C7-45D3-9BC1-BA6B730FC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Učenik će </a:t>
            </a:r>
            <a:r>
              <a:rPr lang="pl-P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obrazložiti utjecaj povijesnoga nasljeđa na društveno-gospodarski razvoj.</a:t>
            </a:r>
          </a:p>
          <a:p>
            <a:r>
              <a:rPr lang="pl-PL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Učenik će </a:t>
            </a:r>
            <a:r>
              <a:rPr lang="pl-PL" sz="2400" dirty="0">
                <a:ea typeface="Calibri" panose="020F0502020204030204" pitchFamily="34" charset="0"/>
                <a:cs typeface="Times New Roman" panose="02020603050405020304" pitchFamily="18" charset="0"/>
              </a:rPr>
              <a:t>opisati naseljenost Istočne Europe.</a:t>
            </a:r>
          </a:p>
          <a:p>
            <a:r>
              <a:rPr lang="pl-PL" sz="2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Učenik će </a:t>
            </a:r>
            <a:r>
              <a:rPr lang="pl-P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izdvojiti etnički, vjerski i jezični sastav Istočne Europe.</a:t>
            </a:r>
          </a:p>
          <a:p>
            <a:r>
              <a:rPr lang="pl-PL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Učenik će </a:t>
            </a:r>
            <a:r>
              <a:rPr lang="pl-PL" sz="2400" dirty="0">
                <a:ea typeface="Calibri" panose="020F0502020204030204" pitchFamily="34" charset="0"/>
                <a:cs typeface="Times New Roman" panose="02020603050405020304" pitchFamily="18" charset="0"/>
              </a:rPr>
              <a:t>opisati stupanj gospodarske razvijenosti država Istočne Europe.</a:t>
            </a:r>
          </a:p>
          <a:p>
            <a:r>
              <a:rPr lang="pl-PL" sz="2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Učenik će </a:t>
            </a:r>
            <a:r>
              <a:rPr lang="pl-P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imenovati i pokazati na geografskoj karti države Istočne Europe i njihove glavne gradove.</a:t>
            </a:r>
          </a:p>
          <a:p>
            <a:r>
              <a:rPr lang="pl-PL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Učenik će </a:t>
            </a:r>
            <a:r>
              <a:rPr lang="pl-PL" sz="2400" dirty="0">
                <a:ea typeface="Calibri" panose="020F0502020204030204" pitchFamily="34" charset="0"/>
                <a:cs typeface="Times New Roman" panose="02020603050405020304" pitchFamily="18" charset="0"/>
              </a:rPr>
              <a:t>opisati ekološke probleme regije.</a:t>
            </a:r>
            <a:endParaRPr lang="hr-H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587D623-0AC5-4065-A481-B2A9976B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</a:t>
            </a:r>
          </a:p>
        </p:txBody>
      </p:sp>
    </p:spTree>
    <p:extLst>
      <p:ext uri="{BB962C8B-B14F-4D97-AF65-F5344CB8AC3E}">
        <p14:creationId xmlns:p14="http://schemas.microsoft.com/office/powerpoint/2010/main" val="236176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B68581C-63DF-48B6-ADF1-BBACFE260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4" r="2063"/>
          <a:stretch/>
        </p:blipFill>
        <p:spPr>
          <a:xfrm>
            <a:off x="1091228" y="496955"/>
            <a:ext cx="10009541" cy="407169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EF9268C-CAE4-4FE9-91B9-8E6710BA3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29" y="4749273"/>
            <a:ext cx="10009541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42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F0A89B93-5B9B-4A9A-96CA-57E30796E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852"/>
            <a:ext cx="10515600" cy="3304640"/>
          </a:xfrm>
        </p:spPr>
        <p:txBody>
          <a:bodyPr>
            <a:normAutofit/>
          </a:bodyPr>
          <a:lstStyle/>
          <a:p>
            <a:r>
              <a:rPr lang="hr-HR" sz="2400" dirty="0"/>
              <a:t>nakon pada Berlinskog zida promjene su zahvatile i istok Europe</a:t>
            </a:r>
          </a:p>
          <a:p>
            <a:r>
              <a:rPr lang="hr-HR" sz="2400" dirty="0"/>
              <a:t>raspad SSSR-a krajem 20.st.</a:t>
            </a:r>
          </a:p>
          <a:p>
            <a:r>
              <a:rPr lang="hr-HR" sz="2400" dirty="0"/>
              <a:t>1991.g. sporazumom u Minsku proglašen kraj SSSR-a i stvaranje Zajednice Nezavisnih Država (ZND)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9390DFA-067E-4CCA-9F7F-EF2E2FCF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39" y="3521742"/>
            <a:ext cx="6143625" cy="28575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5ECB6EA-E22C-4353-8A87-738205BA3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447" y="3338004"/>
            <a:ext cx="2317521" cy="304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0F13EE2B-5ADC-4EE0-BD57-4AA58221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71" y="1204747"/>
            <a:ext cx="10515600" cy="770868"/>
          </a:xfrm>
        </p:spPr>
        <p:txBody>
          <a:bodyPr/>
          <a:lstStyle/>
          <a:p>
            <a:r>
              <a:rPr lang="hr-HR" dirty="0"/>
              <a:t>Stanovništvo 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487D4743-2D34-4FA1-8C53-58859481E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9967" y="435758"/>
            <a:ext cx="4068041" cy="5986483"/>
          </a:xfr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C31B088-A8E5-4A67-8C7F-DE11F80A38CE}"/>
              </a:ext>
            </a:extLst>
          </p:cNvPr>
          <p:cNvSpPr txBox="1"/>
          <p:nvPr/>
        </p:nvSpPr>
        <p:spPr>
          <a:xfrm>
            <a:off x="711200" y="1897926"/>
            <a:ext cx="34092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/>
              <a:t>Istočna Europa – 164 milijuna stanovnika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/>
              <a:t>prosječna naseljenost: 34 stan/km² </a:t>
            </a:r>
            <a:r>
              <a:rPr lang="hr-HR" sz="2400" i="1" dirty="0"/>
              <a:t>(Koja regija ima manju naseljenost?)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i="1" dirty="0"/>
          </a:p>
          <a:p>
            <a:r>
              <a:rPr lang="hr-HR" sz="2400" i="1" dirty="0"/>
              <a:t>Na geografskoj karti potražite države Istočne Europe i njihove glavne gradove.</a:t>
            </a:r>
          </a:p>
        </p:txBody>
      </p:sp>
    </p:spTree>
    <p:extLst>
      <p:ext uri="{BB962C8B-B14F-4D97-AF65-F5344CB8AC3E}">
        <p14:creationId xmlns:p14="http://schemas.microsoft.com/office/powerpoint/2010/main" val="233834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53585A7-669E-488F-9779-F389B3169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04" y="3678837"/>
            <a:ext cx="10515600" cy="3304640"/>
          </a:xfrm>
        </p:spPr>
        <p:txBody>
          <a:bodyPr/>
          <a:lstStyle/>
          <a:p>
            <a:r>
              <a:rPr lang="hr-HR" dirty="0"/>
              <a:t>najgušće naseljena država – Moldavija</a:t>
            </a:r>
          </a:p>
          <a:p>
            <a:r>
              <a:rPr lang="hr-HR" dirty="0"/>
              <a:t>najrjeđe naseljena država – europski dio Ruske Federacije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5" name="Slika 4" descr="Slika na kojoj se prikazuje odjeća, krevet, narančasto, gaće&#10;&#10;Opis je automatski generiran">
            <a:extLst>
              <a:ext uri="{FF2B5EF4-FFF2-40B4-BE49-F238E27FC236}">
                <a16:creationId xmlns:a16="http://schemas.microsoft.com/office/drawing/2014/main" id="{A4FA0A08-BAA7-4BD8-B960-9BD634A16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173" y="1518081"/>
            <a:ext cx="2663397" cy="1997548"/>
          </a:xfrm>
          <a:prstGeom prst="rect">
            <a:avLst/>
          </a:prstGeom>
        </p:spPr>
      </p:pic>
      <p:pic>
        <p:nvPicPr>
          <p:cNvPr id="7" name="Slika 6" descr="Slika na kojoj se prikazuje odjeća, stolnjak, krevet, osoba&#10;&#10;Opis je automatski generiran">
            <a:extLst>
              <a:ext uri="{FF2B5EF4-FFF2-40B4-BE49-F238E27FC236}">
                <a16:creationId xmlns:a16="http://schemas.microsoft.com/office/drawing/2014/main" id="{B647076D-BDD6-427D-96E1-0CBAAAA11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763" y="4858305"/>
            <a:ext cx="2417686" cy="181326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4ABA11A-B2BB-4DD2-A6F0-49D3567A0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58" y="4802819"/>
            <a:ext cx="2722745" cy="1944210"/>
          </a:xfrm>
          <a:prstGeom prst="rect">
            <a:avLst/>
          </a:prstGeom>
        </p:spPr>
      </p:pic>
      <p:pic>
        <p:nvPicPr>
          <p:cNvPr id="11" name="Slika 10" descr="Slika na kojoj se prikazuje karta&#10;&#10;Opis je automatski generiran">
            <a:extLst>
              <a:ext uri="{FF2B5EF4-FFF2-40B4-BE49-F238E27FC236}">
                <a16:creationId xmlns:a16="http://schemas.microsoft.com/office/drawing/2014/main" id="{B8840B4E-00F7-464C-A0E4-A8615C703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169" y="1313895"/>
            <a:ext cx="2802408" cy="22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85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7DBB10F-2472-4334-8E60-5CD444FF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85" y="789274"/>
            <a:ext cx="5235229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Etnički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vjerski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jezični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sastav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stanovništva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340B06-C194-4B9A-996C-342A01F46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2" y="2190263"/>
            <a:ext cx="3505494" cy="378541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hr-HR" sz="2000" dirty="0"/>
              <a:t>Istočni Slaveni (Rusi, Bjelorusi, Ukrajinci)</a:t>
            </a:r>
          </a:p>
          <a:p>
            <a:r>
              <a:rPr lang="hr-HR" sz="2000" dirty="0"/>
              <a:t>Romani (Moldavci)</a:t>
            </a:r>
          </a:p>
          <a:p>
            <a:r>
              <a:rPr lang="hr-HR" sz="2000" dirty="0" err="1"/>
              <a:t>mozaični</a:t>
            </a:r>
            <a:r>
              <a:rPr lang="hr-HR" sz="2000" dirty="0"/>
              <a:t> etnički sustav</a:t>
            </a:r>
          </a:p>
          <a:p>
            <a:r>
              <a:rPr lang="hr-HR" sz="2000" dirty="0"/>
              <a:t>jezici: indoeuropski (slavenski i ostali), uralski i altajski</a:t>
            </a:r>
          </a:p>
          <a:p>
            <a:r>
              <a:rPr lang="hr-HR" sz="2000" dirty="0"/>
              <a:t>Bjelorusija – bjeloruski i ruski</a:t>
            </a:r>
          </a:p>
          <a:p>
            <a:r>
              <a:rPr lang="hr-HR" sz="2000" dirty="0"/>
              <a:t>ostale države: jezik većinskog naroda </a:t>
            </a:r>
          </a:p>
          <a:p>
            <a:r>
              <a:rPr lang="hr-HR" sz="2000" dirty="0"/>
              <a:t>vjera: pravoslavna vjeroispovijest, grkokatolici i ostali kršćani (najviše Ukrajina i Bjelorusija) te </a:t>
            </a:r>
            <a:r>
              <a:rPr lang="hr-HR" sz="2000" dirty="0" err="1"/>
              <a:t>židovi</a:t>
            </a:r>
            <a:r>
              <a:rPr lang="hr-HR" sz="2000" dirty="0"/>
              <a:t> i muslimani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7C5A686-A2DA-46E3-85DF-3954FD85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2734" y="807593"/>
            <a:ext cx="3785587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6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7DE0E31-69CC-479C-A7F8-6CDDD9085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260" y="1455939"/>
            <a:ext cx="7616364" cy="4791060"/>
          </a:xfrm>
        </p:spPr>
      </p:pic>
    </p:spTree>
    <p:extLst>
      <p:ext uri="{BB962C8B-B14F-4D97-AF65-F5344CB8AC3E}">
        <p14:creationId xmlns:p14="http://schemas.microsoft.com/office/powerpoint/2010/main" val="4147481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56778CB-98D9-419D-B9B2-5691BB54D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185" y="1420428"/>
            <a:ext cx="9028716" cy="4702283"/>
          </a:xfrm>
        </p:spPr>
      </p:pic>
    </p:spTree>
    <p:extLst>
      <p:ext uri="{BB962C8B-B14F-4D97-AF65-F5344CB8AC3E}">
        <p14:creationId xmlns:p14="http://schemas.microsoft.com/office/powerpoint/2010/main" val="3716239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3527</TotalTime>
  <Words>570</Words>
  <Application>Microsoft Office PowerPoint</Application>
  <PresentationFormat>Široki zaslon</PresentationFormat>
  <Paragraphs>69</Paragraphs>
  <Slides>18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Calibri Light</vt:lpstr>
      <vt:lpstr>Arial</vt:lpstr>
      <vt:lpstr>Calibri</vt:lpstr>
      <vt:lpstr>Office Theme</vt:lpstr>
      <vt:lpstr>Društveno-geografska obilježja Istočne Europe</vt:lpstr>
      <vt:lpstr>Ishodi</vt:lpstr>
      <vt:lpstr>PowerPoint prezentacija</vt:lpstr>
      <vt:lpstr>PowerPoint prezentacija</vt:lpstr>
      <vt:lpstr>Stanovništvo </vt:lpstr>
      <vt:lpstr>PowerPoint prezentacija</vt:lpstr>
      <vt:lpstr>Etnički, vjerski i jezični sastav stanovništva</vt:lpstr>
      <vt:lpstr>PowerPoint prezentacija</vt:lpstr>
      <vt:lpstr>PowerPoint prezentacija</vt:lpstr>
      <vt:lpstr>Prirodno i prostorno kretanje stanovništva</vt:lpstr>
      <vt:lpstr>Gospodarstvo </vt:lpstr>
      <vt:lpstr>PowerPoint prezentacija</vt:lpstr>
      <vt:lpstr>PowerPoint prezentacija</vt:lpstr>
      <vt:lpstr>PowerPoint prezentacija</vt:lpstr>
      <vt:lpstr>PowerPoint prezentacija</vt:lpstr>
      <vt:lpstr>Zadatak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89</cp:revision>
  <dcterms:created xsi:type="dcterms:W3CDTF">2021-01-04T08:54:24Z</dcterms:created>
  <dcterms:modified xsi:type="dcterms:W3CDTF">2021-07-15T13:47:55Z</dcterms:modified>
</cp:coreProperties>
</file>